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93" r:id="rId2"/>
    <p:sldId id="256" r:id="rId3"/>
    <p:sldId id="258" r:id="rId4"/>
    <p:sldId id="259" r:id="rId5"/>
    <p:sldId id="260" r:id="rId6"/>
    <p:sldId id="264" r:id="rId7"/>
    <p:sldId id="267" r:id="rId8"/>
    <p:sldId id="266" r:id="rId9"/>
    <p:sldId id="268" r:id="rId10"/>
    <p:sldId id="281" r:id="rId11"/>
    <p:sldId id="280" r:id="rId12"/>
    <p:sldId id="265" r:id="rId13"/>
    <p:sldId id="269" r:id="rId14"/>
    <p:sldId id="292" r:id="rId15"/>
    <p:sldId id="273" r:id="rId16"/>
    <p:sldId id="274" r:id="rId17"/>
    <p:sldId id="275" r:id="rId18"/>
    <p:sldId id="276" r:id="rId19"/>
    <p:sldId id="279" r:id="rId20"/>
    <p:sldId id="277" r:id="rId21"/>
    <p:sldId id="294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9" r:id="rId45"/>
    <p:sldId id="308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3" r:id="rId59"/>
    <p:sldId id="322" r:id="rId60"/>
    <p:sldId id="325" r:id="rId61"/>
    <p:sldId id="324" r:id="rId62"/>
    <p:sldId id="326" r:id="rId63"/>
    <p:sldId id="327" r:id="rId64"/>
    <p:sldId id="328" r:id="rId65"/>
    <p:sldId id="329" r:id="rId66"/>
    <p:sldId id="330" r:id="rId67"/>
    <p:sldId id="33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512"/>
  </p:normalViewPr>
  <p:slideViewPr>
    <p:cSldViewPr snapToGrid="0">
      <p:cViewPr varScale="1">
        <p:scale>
          <a:sx n="124" d="100"/>
          <a:sy n="124" d="100"/>
        </p:scale>
        <p:origin x="3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1C68F-076B-5E50-D810-1B3929AB21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7A7DF-C0EA-24E8-5399-AF9753DAA0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B4219-C5C9-D617-86A5-52BB488A3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33D472-D3C1-533C-21AB-8F2E9DB25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C64C9C-BDEE-2359-9FF3-CFAB6B02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53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23463-A928-EAB8-5F34-8D002F5D1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C4F760-CEB1-2F1F-691C-82B6896093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9890-8235-EE97-E6E8-2B37A6401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C7896-EDC5-5DCA-48C3-A99DF2A96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742C9-56E7-67E4-4481-A24B618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767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8B087E-8F29-B18A-4AC5-F66E9812A9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4DCF17-4BFD-9C32-9341-6502B1C7CA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A6F3B5-D53E-8459-A103-30932100D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78BC8-4D8D-76C1-B7F2-B33BC78AC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B2017-71F5-716F-54AD-55C827D24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197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A690F-E622-F86B-4621-683934A1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F1E95-923E-1B77-1F12-D0FBB6452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E3FF9-E1DF-5885-74B4-750A6AF03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BE1496-2134-0D7A-5E09-3DE96AE65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9DCF8E-D720-7033-5408-E5E53120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932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AB8D4-0B18-9BC3-5646-1888F324B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E5492-A290-CD21-5A34-0CA32292AA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57680-003F-17D2-424A-D70064AC5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9A5F1-66A4-6207-CD75-86E7BE217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E0629-8C16-4517-3BC2-6E738377B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901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3533A-B4AF-32DF-1259-1FBB75FF5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D52F-7461-4CB9-30EE-6D7419D6DE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898F6-AA0D-6AEB-ECB1-345BA38E0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B9E205-6E2C-9DF1-7B04-817343F1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A63C23-BC1D-125D-9B52-93D663382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082C40-2583-05E5-2BF4-B5FD84D48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05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A5372-FA42-20A4-8D0E-4B85E67C8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0D4D6-880E-5249-D297-6F2395169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62377E-CCD0-4DFC-29E8-D13B49ECA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7E60E1-4760-542D-88AA-791A862324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B4D491-1901-E8E8-DD35-3C6915AEBA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2153C5-71C9-5653-EC8B-F5B561959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4E348E-1468-71E0-1976-3FB9351EE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F6CCC5-D36B-9B16-3981-F07C69AEA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99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CB95-28AC-D831-ACF9-832426468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99F79B-BECB-F166-FD8B-EEE2FA095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56898C-A7AA-8801-186B-8A329C859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49BB49-7896-31FD-4885-DDA8ED2CF6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2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5185F0-F964-21AD-8660-A379D2098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F4AFE9-41F4-871F-C2C1-2166FBD43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BFC96-A034-A3B6-CF2A-6458FBAA8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72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954F1-2E86-F33E-8121-754D8C509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85D3C-8D40-6CBB-9E1D-3B3EB4D0C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BE35CC-3142-0847-F3FE-BDA3DD9D3A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5731F-02EE-3D85-E77D-80A2B9E03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D2ADD-0CB9-A7D4-69F2-EBCF8136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4BE6E9-88F9-8719-9C7B-5A6A62094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114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91F65-EABD-F139-18CF-417DA8009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FBF87-DA48-D9E3-268D-EB857D958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3BD8B8-8638-D244-25A6-2F09A52C33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7229F-9D9E-5C43-1237-8804BC0FC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DC7028-87A5-FDAC-BA11-DC3390A46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5D232B-FD9F-FDA3-5D3C-42E0A64A6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55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F23D3B-27F8-6D68-7E49-28F22DB05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3F6E61-E6A8-5E96-256B-3B03DB6CF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0DCF57-A787-D36B-2DA4-893F7DF29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99B19-2459-E745-BA4C-F3531D1A4AFD}" type="datetimeFigureOut">
              <a:rPr lang="en-US" smtClean="0"/>
              <a:t>1/29/24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4FD4E-C57E-213A-57AE-FCF247FE9F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4FEF9-F3E7-A460-0732-9CFF26456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8BC3C4-27E5-A34F-B346-26BAAEF6D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61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Python Suite</a:t>
            </a:r>
            <a:br>
              <a:rPr lang="fr-FR" dirty="0"/>
            </a:br>
            <a:r>
              <a:rPr lang="fr-FR" dirty="0"/>
              <a:t>~</a:t>
            </a:r>
            <a:br>
              <a:rPr lang="fr-FR" dirty="0"/>
            </a:br>
            <a:r>
              <a:rPr lang="fr-FR" dirty="0"/>
              <a:t>Activité « Alien 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6243CC-BC66-5658-01AB-9CD81A3D771B}"/>
              </a:ext>
            </a:extLst>
          </p:cNvPr>
          <p:cNvSpPr txBox="1"/>
          <p:nvPr/>
        </p:nvSpPr>
        <p:spPr>
          <a:xfrm>
            <a:off x="1479274" y="5983359"/>
            <a:ext cx="923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Activité</a:t>
            </a:r>
            <a:r>
              <a:rPr lang="en-US" dirty="0"/>
              <a:t> </a:t>
            </a:r>
            <a:r>
              <a:rPr lang="en-US" dirty="0" err="1"/>
              <a:t>adaptée</a:t>
            </a:r>
            <a:r>
              <a:rPr lang="en-US" dirty="0"/>
              <a:t> de Mathieu </a:t>
            </a:r>
            <a:r>
              <a:rPr lang="en-US" dirty="0" err="1"/>
              <a:t>Degrange</a:t>
            </a:r>
            <a:r>
              <a:rPr lang="en-US" dirty="0"/>
              <a:t>; Copyright (c) 2021 </a:t>
            </a:r>
            <a:r>
              <a:rPr lang="en-US" dirty="0" err="1"/>
              <a:t>Degrange</a:t>
            </a:r>
            <a:r>
              <a:rPr lang="en-US" dirty="0"/>
              <a:t> Mathieu.</a:t>
            </a:r>
          </a:p>
        </p:txBody>
      </p:sp>
    </p:spTree>
    <p:extLst>
      <p:ext uri="{BB962C8B-B14F-4D97-AF65-F5344CB8AC3E}">
        <p14:creationId xmlns:p14="http://schemas.microsoft.com/office/powerpoint/2010/main" val="649373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47318-4A44-2146-6619-0E42840AD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70FAB74-9628-157F-82EB-C4687B7E4D60}"/>
              </a:ext>
            </a:extLst>
          </p:cNvPr>
          <p:cNvGrpSpPr/>
          <p:nvPr/>
        </p:nvGrpSpPr>
        <p:grpSpPr>
          <a:xfrm>
            <a:off x="1506161" y="2678456"/>
            <a:ext cx="2528957" cy="1498600"/>
            <a:chOff x="3837801" y="3847548"/>
            <a:chExt cx="2528957" cy="1498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70BE7C-393A-C988-2FD7-5A9AB4F21DE4}"/>
                </a:ext>
              </a:extLst>
            </p:cNvPr>
            <p:cNvSpPr txBox="1"/>
            <p:nvPr/>
          </p:nvSpPr>
          <p:spPr>
            <a:xfrm>
              <a:off x="3837801" y="4412182"/>
              <a:ext cx="725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04 </a:t>
              </a:r>
              <a:r>
                <a:rPr lang="en-US" b="1" dirty="0">
                  <a:solidFill>
                    <a:srgbClr val="FF0000"/>
                  </a:solidFill>
                  <a:sym typeface="Wingdings" pitchFamily="2" charset="2"/>
                </a:rPr>
                <a:t>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B3F8446-E7A2-6083-E404-0498958C6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63358" y="3847548"/>
              <a:ext cx="1803400" cy="1498600"/>
            </a:xfrm>
            <a:prstGeom prst="rect">
              <a:avLst/>
            </a:prstGeom>
          </p:spPr>
        </p:pic>
      </p:grp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67C81EC-2A34-A3E7-9592-52391F857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48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F3703-BDD3-C96F-384F-BF75C0CE7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394A40-6D66-9D6B-FF79-D8DBEB850E1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1E882D9-368B-ECF2-0E79-4CC226C76698}"/>
              </a:ext>
            </a:extLst>
          </p:cNvPr>
          <p:cNvGrpSpPr/>
          <p:nvPr/>
        </p:nvGrpSpPr>
        <p:grpSpPr>
          <a:xfrm>
            <a:off x="1506161" y="2678456"/>
            <a:ext cx="2528957" cy="1498600"/>
            <a:chOff x="3837801" y="3847548"/>
            <a:chExt cx="2528957" cy="1498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E9E3044-1D2C-7EE2-0159-2B042BA85141}"/>
                </a:ext>
              </a:extLst>
            </p:cNvPr>
            <p:cNvSpPr txBox="1"/>
            <p:nvPr/>
          </p:nvSpPr>
          <p:spPr>
            <a:xfrm>
              <a:off x="3837801" y="4412182"/>
              <a:ext cx="725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04 </a:t>
              </a:r>
              <a:r>
                <a:rPr lang="en-US" b="1" dirty="0">
                  <a:solidFill>
                    <a:srgbClr val="FF0000"/>
                  </a:solidFill>
                  <a:sym typeface="Wingdings" pitchFamily="2" charset="2"/>
                </a:rPr>
                <a:t>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7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6E4C0B77-9671-3085-DC4D-87481608B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3358" y="3847548"/>
              <a:ext cx="1803400" cy="14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4874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1E84D-9F35-2E45-737E-A36580058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9422100-6096-31EF-DF5E-795F72F9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371F2D-090E-DBD4-3807-5BAAE3B30F07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05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855625-8268-DF22-7731-7E3B6BBF374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31718" y="2678456"/>
            <a:ext cx="18034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532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F1E96C-363D-B66D-8B36-479AF9E16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22F1E52-A2DB-D065-307C-923476A396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594A58-69C1-E713-869F-CAD49B6C5FBB}"/>
              </a:ext>
            </a:extLst>
          </p:cNvPr>
          <p:cNvGrpSpPr/>
          <p:nvPr/>
        </p:nvGrpSpPr>
        <p:grpSpPr>
          <a:xfrm>
            <a:off x="1506161" y="2678456"/>
            <a:ext cx="2528957" cy="1498600"/>
            <a:chOff x="3837801" y="3847548"/>
            <a:chExt cx="2528957" cy="149860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CAF4CA8-5498-2937-A4D3-8F9DE8894301}"/>
                </a:ext>
              </a:extLst>
            </p:cNvPr>
            <p:cNvSpPr txBox="1"/>
            <p:nvPr/>
          </p:nvSpPr>
          <p:spPr>
            <a:xfrm>
              <a:off x="3837801" y="4412182"/>
              <a:ext cx="725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05 </a:t>
              </a:r>
              <a:r>
                <a:rPr lang="en-US" b="1" dirty="0">
                  <a:solidFill>
                    <a:srgbClr val="FF0000"/>
                  </a:solidFill>
                  <a:sym typeface="Wingdings" pitchFamily="2" charset="2"/>
                </a:rPr>
                <a:t>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59B861-83B7-71D0-B358-D52E6E2F0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563358" y="3847548"/>
              <a:ext cx="1803400" cy="1498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285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41413" y="197707"/>
            <a:ext cx="9905998" cy="897925"/>
          </a:xfrm>
        </p:spPr>
        <p:txBody>
          <a:bodyPr/>
          <a:lstStyle/>
          <a:p>
            <a:r>
              <a:rPr lang="fr-FR" dirty="0"/>
              <a:t>Python sait Calculer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FF7533EA-759E-3146-30FB-1C67515114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987972"/>
            <a:ext cx="9905998" cy="5672321"/>
          </a:xfrm>
          <a:ln w="15875"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u="sng" cap="none" dirty="0">
                <a:solidFill>
                  <a:srgbClr val="FF0000"/>
                </a:solidFill>
              </a:rPr>
              <a:t>PRISE DE NOTE</a:t>
            </a:r>
            <a:endParaRPr lang="fr-FR" u="sng" cap="none" dirty="0"/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r>
              <a:rPr lang="fr-FR" cap="none" dirty="0"/>
              <a:t>Python, comme tout langage de programmation, permet de faire des calculs :</a:t>
            </a:r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-FR" cap="none" dirty="0"/>
          </a:p>
          <a:p>
            <a:r>
              <a:rPr lang="fr-FR" cap="none" dirty="0"/>
              <a:t>On peut calculer directement:</a:t>
            </a:r>
          </a:p>
          <a:p>
            <a:pPr marL="0" indent="0">
              <a:buNone/>
            </a:pPr>
            <a:r>
              <a:rPr lang="fr-FR" b="1" cap="none" dirty="0" err="1">
                <a:solidFill>
                  <a:schemeClr val="accent1"/>
                </a:solidFill>
              </a:rPr>
              <a:t>print</a:t>
            </a:r>
            <a:r>
              <a:rPr lang="fr-FR" b="1" cap="none" dirty="0">
                <a:solidFill>
                  <a:schemeClr val="accent1"/>
                </a:solidFill>
              </a:rPr>
              <a:t>(10**3)</a:t>
            </a:r>
          </a:p>
          <a:p>
            <a:endParaRPr lang="fr-FR" cap="none" dirty="0"/>
          </a:p>
          <a:p>
            <a:r>
              <a:rPr lang="fr-FR" cap="none" dirty="0"/>
              <a:t>Ou par le biais de variables:</a:t>
            </a:r>
            <a:endParaRPr lang="fr-FR" cap="none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indent="0">
              <a:buNone/>
            </a:pPr>
            <a:r>
              <a:rPr lang="fr-FR" b="1" dirty="0" err="1">
                <a:solidFill>
                  <a:schemeClr val="accent1"/>
                </a:solidFill>
              </a:rPr>
              <a:t>mavariable</a:t>
            </a:r>
            <a:r>
              <a:rPr lang="fr-FR" b="1" dirty="0">
                <a:solidFill>
                  <a:schemeClr val="accent1"/>
                </a:solidFill>
              </a:rPr>
              <a:t> = </a:t>
            </a:r>
            <a:r>
              <a:rPr lang="fr-FR" b="1" dirty="0" err="1">
                <a:solidFill>
                  <a:schemeClr val="accent1"/>
                </a:solidFill>
              </a:rPr>
              <a:t>mavariable</a:t>
            </a:r>
            <a:r>
              <a:rPr lang="fr-FR" b="1" dirty="0">
                <a:solidFill>
                  <a:schemeClr val="accent1"/>
                </a:solidFill>
              </a:rPr>
              <a:t> + 1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1A28AE-9619-E0FE-8A67-7F3710B61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00" t="41992" r="27500" b="48353"/>
          <a:stretch/>
        </p:blipFill>
        <p:spPr>
          <a:xfrm>
            <a:off x="1481959" y="2690648"/>
            <a:ext cx="9056912" cy="1093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99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D3AC9-9B0D-90CB-225E-E26CF5690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70DD7C3-2582-B187-7576-7D5E40AF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184386-B12E-B871-A5CE-6066945781C2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06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577B18-CA40-485A-D330-FBDC718300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41424" y="2428807"/>
            <a:ext cx="1820864" cy="20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7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C9C1-379A-1F23-3A46-53112FDF6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768D23-6F83-A6FC-B806-7716C0F7316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FB93F5-A5B2-0417-9328-E52BA9E7680C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06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317E52-8248-89AB-6091-114A6DB283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41424" y="2428807"/>
            <a:ext cx="1820864" cy="200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439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7ED02-93A2-E7E9-8DC4-20D066A5ED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FD60126-D310-7F4F-3A4E-3EDCF0E45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DF0447-79C9-FDDB-7EB6-ACC780CA8CAF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07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31EEE2-2508-AF4A-9422-54DB74F072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607" y="2367873"/>
            <a:ext cx="1931794" cy="21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78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A4E40-1394-CF3D-049F-2D6C6ABF6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355031-0826-8E19-F6B9-BEA1E806807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74B550-6DCA-C282-7BDA-ABDF88877880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07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A1F53A-72EA-6026-907B-43FB76E5868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607" y="2367873"/>
            <a:ext cx="1931794" cy="212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18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71A06-2D79-3D30-34EA-DD7B95A47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C72ED68-B99E-5DC2-80EF-4680D96DAB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8BA20B-5258-58AA-6646-5AA4233DC277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08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E125E1-05DE-01C2-2C9E-947842FEB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652" y="881406"/>
            <a:ext cx="23241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72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AC1C8B-78DE-3ECC-FBD1-C0AB75BD6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290" y="0"/>
            <a:ext cx="68314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826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C107-8FC9-5566-1639-14A86BE4E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2BFC2E6-7628-7DD9-1CC0-289C92C6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948987-7FCE-CFDB-5DF5-EED55E0FB8E4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08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436C5D-30CC-72DD-ABA8-DFD9EE0A88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298" y="881406"/>
            <a:ext cx="23241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126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5FB85-1126-CBFE-E616-958448322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C192B3-3E7E-508B-2E9C-266AF6740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7707"/>
            <a:ext cx="9905998" cy="897925"/>
          </a:xfrm>
        </p:spPr>
        <p:txBody>
          <a:bodyPr/>
          <a:lstStyle/>
          <a:p>
            <a:r>
              <a:rPr lang="fr-FR" dirty="0"/>
              <a:t>Python sait répéter des opérations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02E5DE93-0731-8D56-09F6-62DAA34DB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987972"/>
            <a:ext cx="9905998" cy="5672321"/>
          </a:xfrm>
          <a:ln w="15875"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u="sng" cap="none" dirty="0">
                <a:solidFill>
                  <a:srgbClr val="FF0000"/>
                </a:solidFill>
              </a:rPr>
              <a:t>PRISE DE NOTE</a:t>
            </a:r>
            <a:endParaRPr lang="fr-FR" u="sng" cap="none" dirty="0"/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r>
              <a:rPr lang="fr-FR" dirty="0"/>
              <a:t>Pour répéter plusieurs fois une série d’instructions, on peut utiliser une </a:t>
            </a:r>
            <a:r>
              <a:rPr lang="fr-FR" b="1" u="sng" dirty="0"/>
              <a:t>boucle</a:t>
            </a:r>
            <a:r>
              <a:rPr lang="fr-FR" dirty="0"/>
              <a:t>. Si le nombre d’itérations est connu à l’avance la boucle est dite </a:t>
            </a:r>
            <a:r>
              <a:rPr lang="fr-FR" b="1" u="sng" dirty="0"/>
              <a:t>bornée</a:t>
            </a:r>
            <a:r>
              <a:rPr lang="fr-FR" dirty="0"/>
              <a:t>.</a:t>
            </a:r>
            <a:endParaRPr lang="en-US" dirty="0"/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r>
              <a:rPr lang="fr-FR" cap="none" dirty="0"/>
              <a:t>Syntaxe:</a:t>
            </a:r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-FR" cap="none" dirty="0"/>
          </a:p>
          <a:p>
            <a:r>
              <a:rPr lang="fr-FR" cap="none" dirty="0"/>
              <a:t>« n » est le nombre de fois que l’on va répéter les opérations;</a:t>
            </a:r>
          </a:p>
          <a:p>
            <a:r>
              <a:rPr lang="fr-FR" dirty="0"/>
              <a:t>« instruction1 » à 3 est ce que l’on va répéter;</a:t>
            </a:r>
          </a:p>
          <a:p>
            <a:r>
              <a:rPr lang="fr-FR" cap="none" dirty="0"/>
              <a:t>L’indentation délimite ce qui est répété.</a:t>
            </a:r>
          </a:p>
        </p:txBody>
      </p:sp>
      <p:pic>
        <p:nvPicPr>
          <p:cNvPr id="3" name="Image 1">
            <a:extLst>
              <a:ext uri="{FF2B5EF4-FFF2-40B4-BE49-F238E27FC236}">
                <a16:creationId xmlns:a16="http://schemas.microsoft.com/office/drawing/2014/main" id="{B9573523-2957-9FD6-92A8-492C0E1B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60" y="2814900"/>
            <a:ext cx="3228934" cy="1717938"/>
          </a:xfrm>
          <a:prstGeom prst="rect">
            <a:avLst/>
          </a:prstGeom>
        </p:spPr>
      </p:pic>
      <p:sp>
        <p:nvSpPr>
          <p:cNvPr id="5" name="Zone de texte 11">
            <a:extLst>
              <a:ext uri="{FF2B5EF4-FFF2-40B4-BE49-F238E27FC236}">
                <a16:creationId xmlns:a16="http://schemas.microsoft.com/office/drawing/2014/main" id="{1F9AE737-F228-81EF-CB61-515445B75149}"/>
              </a:ext>
            </a:extLst>
          </p:cNvPr>
          <p:cNvSpPr txBox="1"/>
          <p:nvPr/>
        </p:nvSpPr>
        <p:spPr>
          <a:xfrm rot="19058989">
            <a:off x="3371422" y="3089194"/>
            <a:ext cx="2116350" cy="86955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fr-FR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Attention à l’indentation!!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24BBAD8B-E912-D6DA-494F-4BF15FF9A62F}"/>
              </a:ext>
            </a:extLst>
          </p:cNvPr>
          <p:cNvSpPr/>
          <p:nvPr/>
        </p:nvSpPr>
        <p:spPr>
          <a:xfrm rot="15885510">
            <a:off x="5466396" y="2792753"/>
            <a:ext cx="188843" cy="1816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9202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084C1-E2CD-D16B-A4B7-C86EE719E9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D44A6E2-E20C-45A6-A96E-B300315C4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22D12B-6B1A-D481-B969-8276BAE5F593}"/>
              </a:ext>
            </a:extLst>
          </p:cNvPr>
          <p:cNvSpPr txBox="1"/>
          <p:nvPr/>
        </p:nvSpPr>
        <p:spPr>
          <a:xfrm>
            <a:off x="730907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09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A44616-AE34-D8AB-2F08-7301E846D72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56464" y="2760032"/>
            <a:ext cx="3650978" cy="13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50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0A24F-1F4B-A2DD-5775-AC15C0C1E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7326DD-FF51-8353-BCD6-DFFED0B6D3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12F74FE-B36F-BA44-558F-9340EAB7D83B}"/>
              </a:ext>
            </a:extLst>
          </p:cNvPr>
          <p:cNvSpPr txBox="1"/>
          <p:nvPr/>
        </p:nvSpPr>
        <p:spPr>
          <a:xfrm>
            <a:off x="730907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09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48697E-942D-3121-3DDF-F9973235BA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56464" y="2760032"/>
            <a:ext cx="3650978" cy="13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322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E98DB-2B76-4D5A-0F0D-4243CA74F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C9C54A7-4DF0-91EC-92B5-70887FE5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CD0973-AACA-749D-A3DE-4FB26E0BAE92}"/>
              </a:ext>
            </a:extLst>
          </p:cNvPr>
          <p:cNvSpPr txBox="1"/>
          <p:nvPr/>
        </p:nvSpPr>
        <p:spPr>
          <a:xfrm>
            <a:off x="194198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47CB20-575F-EEAE-766A-CF4AB8F72C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9755" y="2723925"/>
            <a:ext cx="4586554" cy="14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36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8559B-28F3-8617-1CF7-02A4FBF57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C049E1-3FCD-31B2-7AA0-7611269BD04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69A149-77D9-42DA-17A2-FABCB1D60888}"/>
              </a:ext>
            </a:extLst>
          </p:cNvPr>
          <p:cNvSpPr txBox="1"/>
          <p:nvPr/>
        </p:nvSpPr>
        <p:spPr>
          <a:xfrm>
            <a:off x="194198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10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D1927B-BD39-8EA6-B76C-3254A226F3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19755" y="2723925"/>
            <a:ext cx="4586554" cy="14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70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326D7-D1BD-CAFC-D63C-4BA42CD6B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83F7DD-0891-6BC4-45C7-246B9CBC9B0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0EEB61-9B9F-4C9F-27A6-0F37BBA35AFE}"/>
              </a:ext>
            </a:extLst>
          </p:cNvPr>
          <p:cNvSpPr txBox="1"/>
          <p:nvPr/>
        </p:nvSpPr>
        <p:spPr>
          <a:xfrm>
            <a:off x="989326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11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673AE-5DA0-B24C-3B8A-65D974C56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787" y="1503706"/>
            <a:ext cx="34671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65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B633B-F982-6983-A7D6-FDE9AD55B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F0A3B7-811E-4885-DE5B-2C210DC5E894}"/>
              </a:ext>
            </a:extLst>
          </p:cNvPr>
          <p:cNvSpPr txBox="1"/>
          <p:nvPr/>
        </p:nvSpPr>
        <p:spPr>
          <a:xfrm>
            <a:off x="989326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11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245C2F-9679-F8A0-E4B9-1AD6B20AD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787" y="1503706"/>
            <a:ext cx="3467100" cy="3848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DF3910-F1C1-44F8-747E-6CF09F6A91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58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C086F-7A59-3A82-C3FD-704E70B55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D74E513-CF9B-E97F-CC91-C837B922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DFA6D10-76FA-FE06-30F6-8BF284613D39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957F0-58EF-E2F8-CCEB-F74A994488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3587" y="2608407"/>
            <a:ext cx="3130334" cy="16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07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6D4C2-FA2A-BECD-9402-0B281DFA3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A008A8-C525-78F2-BC2C-436FB973D7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98E06FB-BFAA-67C3-982F-E5A6EAE9DEFA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C949D-1133-7B34-DE14-C1470FF02C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3587" y="2608407"/>
            <a:ext cx="3130334" cy="16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67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B0574-479E-6F43-7154-5C072CBF7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2ECDBF-1BF8-8928-DB92-A4B3CBCFA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80" y="558487"/>
            <a:ext cx="431800" cy="292100"/>
          </a:xfrm>
          <a:prstGeom prst="rect">
            <a:avLst/>
          </a:prstGeom>
        </p:spPr>
      </p:pic>
      <p:pic>
        <p:nvPicPr>
          <p:cNvPr id="5" name="Picture 4" descr="A black and blue text&#10;&#10;Description automatically generated">
            <a:extLst>
              <a:ext uri="{FF2B5EF4-FFF2-40B4-BE49-F238E27FC236}">
                <a16:creationId xmlns:a16="http://schemas.microsoft.com/office/drawing/2014/main" id="{3713A2C0-9A72-93B4-DFFC-C08F36C926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352" y="317187"/>
            <a:ext cx="1803400" cy="77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A27771-08AA-2E5B-3666-F378D74DB110}"/>
              </a:ext>
            </a:extLst>
          </p:cNvPr>
          <p:cNvSpPr txBox="1"/>
          <p:nvPr/>
        </p:nvSpPr>
        <p:spPr>
          <a:xfrm>
            <a:off x="1900223" y="519871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00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9B618C-34D9-D18A-A29D-F85ED85DB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72" y="1081948"/>
            <a:ext cx="5738668" cy="57609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959BBF-E76D-A2D6-C249-92060052BEE1}"/>
              </a:ext>
            </a:extLst>
          </p:cNvPr>
          <p:cNvSpPr txBox="1"/>
          <p:nvPr/>
        </p:nvSpPr>
        <p:spPr>
          <a:xfrm>
            <a:off x="6714795" y="558487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01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2016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C6478-CFC5-4970-4185-A178EDB14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E033CB2-F11C-5A66-B59C-60DE30057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8838BD-A864-878E-296F-7C85E975203C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13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09D9C-CFF7-0C5B-7A49-25FFF9E50C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607" y="2411093"/>
            <a:ext cx="1931794" cy="2035813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B5B7FB18-BD2A-FAD0-54AA-C74A15C5F660}"/>
              </a:ext>
            </a:extLst>
          </p:cNvPr>
          <p:cNvSpPr txBox="1">
            <a:spLocks/>
          </p:cNvSpPr>
          <p:nvPr/>
        </p:nvSpPr>
        <p:spPr>
          <a:xfrm>
            <a:off x="574882" y="1038856"/>
            <a:ext cx="4941335" cy="1694405"/>
          </a:xfrm>
          <a:prstGeom prst="rect">
            <a:avLst/>
          </a:prstGeom>
          <a:ln w="15875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On introduit ici la notion de </a:t>
            </a:r>
          </a:p>
          <a:p>
            <a:r>
              <a:rPr lang="fr-FR" dirty="0"/>
              <a:t>« </a:t>
            </a:r>
            <a:r>
              <a:rPr lang="fr-FR" b="1" u="sng" dirty="0"/>
              <a:t>valeur par défaut</a:t>
            </a:r>
            <a:r>
              <a:rPr lang="fr-FR" dirty="0"/>
              <a:t> ».</a:t>
            </a:r>
          </a:p>
        </p:txBody>
      </p:sp>
    </p:spTree>
    <p:extLst>
      <p:ext uri="{BB962C8B-B14F-4D97-AF65-F5344CB8AC3E}">
        <p14:creationId xmlns:p14="http://schemas.microsoft.com/office/powerpoint/2010/main" val="2278218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3BF07-19C1-1F79-EEAB-1E4987813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87BAA7-3849-C9C1-0287-49E1A90FDB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3411C6-027E-56FE-1117-44AE225545EA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13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EC4B9D-F93D-49B7-01E7-EC2937E6A6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11607" y="2411093"/>
            <a:ext cx="1931794" cy="2035813"/>
          </a:xfrm>
          <a:prstGeom prst="rect">
            <a:avLst/>
          </a:prstGeom>
        </p:spPr>
      </p:pic>
      <p:sp>
        <p:nvSpPr>
          <p:cNvPr id="9" name="Espace réservé du contenu 2">
            <a:extLst>
              <a:ext uri="{FF2B5EF4-FFF2-40B4-BE49-F238E27FC236}">
                <a16:creationId xmlns:a16="http://schemas.microsoft.com/office/drawing/2014/main" id="{87C93CCF-EE40-02EC-2A03-617ADA78E36C}"/>
              </a:ext>
            </a:extLst>
          </p:cNvPr>
          <p:cNvSpPr txBox="1">
            <a:spLocks/>
          </p:cNvSpPr>
          <p:nvPr/>
        </p:nvSpPr>
        <p:spPr>
          <a:xfrm>
            <a:off x="574882" y="1038856"/>
            <a:ext cx="4941335" cy="1694405"/>
          </a:xfrm>
          <a:prstGeom prst="rect">
            <a:avLst/>
          </a:prstGeom>
          <a:ln w="15875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On introduit ici la notion de </a:t>
            </a:r>
          </a:p>
          <a:p>
            <a:r>
              <a:rPr lang="fr-FR" dirty="0"/>
              <a:t>« </a:t>
            </a:r>
            <a:r>
              <a:rPr lang="fr-FR" b="1" u="sng" dirty="0"/>
              <a:t>valeur par défaut</a:t>
            </a:r>
            <a:r>
              <a:rPr lang="fr-FR" dirty="0"/>
              <a:t> ».</a:t>
            </a:r>
          </a:p>
        </p:txBody>
      </p:sp>
    </p:spTree>
    <p:extLst>
      <p:ext uri="{BB962C8B-B14F-4D97-AF65-F5344CB8AC3E}">
        <p14:creationId xmlns:p14="http://schemas.microsoft.com/office/powerpoint/2010/main" val="17762667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779F8-05D7-9ABE-D7CC-890F8B8FC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0659FBA-FC4C-6FBA-1420-FB766D35F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0C1BD6F-D230-0E3C-CC54-EDF44737DC49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14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93D04B0-407E-FDB7-111C-0CCC84882D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3588" y="2608407"/>
            <a:ext cx="3130331" cy="16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816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C5C306-EA66-907C-81B1-02F948E4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1CA5FDA-D229-207C-EB96-85EB0C59E2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0F5438-3D40-D015-22B0-21965746A8E0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14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8B5A4D-784E-060D-2EA7-0C029B9FB5B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3588" y="2608407"/>
            <a:ext cx="3130331" cy="163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982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6AF3C-5846-834B-81A6-8DF26431D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8B9BC17-06E6-67E6-00DE-888C7137B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FC73D1-DC81-5FCB-D6E2-0D3479D2AE47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15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3934DD-6F6D-3853-AE06-2D528EC7DF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3587" y="3007576"/>
            <a:ext cx="3130334" cy="8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81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0F918-0321-5646-96A3-64EFC3827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1080A-F5A9-25A5-3C41-1985D8B0F5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153A32-F59D-3397-645A-0F2C3A594E19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15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48344-0612-58AC-5EC5-3B333A1DB6F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3587" y="3007576"/>
            <a:ext cx="3130334" cy="84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29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39B60-2855-247D-1DED-40AAAE041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33FA986-E21C-5F33-E001-9373942CF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CA62C7-FB4E-17FF-F1CD-ABBF86C90C00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16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552922-B918-AB33-D169-69955996182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3587" y="3107369"/>
            <a:ext cx="3130334" cy="64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832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D4587D-6502-F99C-9D69-4008641C8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AED159-C875-88C5-7188-5AB22EF42E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EF8130-3E5E-F701-7E65-64922D967CB1}"/>
              </a:ext>
            </a:extLst>
          </p:cNvPr>
          <p:cNvSpPr txBox="1"/>
          <p:nvPr/>
        </p:nvSpPr>
        <p:spPr>
          <a:xfrm>
            <a:off x="1506161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16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CB94B-A725-C5F5-E198-93A3C45191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43587" y="3107369"/>
            <a:ext cx="3130334" cy="64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035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E4B96-09CC-AEAB-53E4-A8CFE365E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E97718-1992-8182-598B-3D5CCD44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50E7F2-F0A6-D44B-F2FB-B1DAD0B4B80C}"/>
              </a:ext>
            </a:extLst>
          </p:cNvPr>
          <p:cNvSpPr txBox="1"/>
          <p:nvPr/>
        </p:nvSpPr>
        <p:spPr>
          <a:xfrm>
            <a:off x="522187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17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462A28-D274-CD59-1A73-D9C40B841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67" y="2653056"/>
            <a:ext cx="3962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01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9D572-9D81-B359-BE7C-D6E5ACA5A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DF626C0-23D1-2AB8-85ED-AA93FE9516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3A6925-5491-E1E4-6660-F207923B53F5}"/>
              </a:ext>
            </a:extLst>
          </p:cNvPr>
          <p:cNvSpPr txBox="1"/>
          <p:nvPr/>
        </p:nvSpPr>
        <p:spPr>
          <a:xfrm>
            <a:off x="522187" y="3243090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17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30AE9F-3E8F-05D7-C389-C9BE51E6E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67" y="2653056"/>
            <a:ext cx="396240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411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4E3FF-5B99-517C-C1DC-5B2B5E772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92D24-180D-ECD2-BB65-D3925FEC3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780" y="558487"/>
            <a:ext cx="431800" cy="2921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4AF770-457E-1021-EB6A-A0284E733F75}"/>
              </a:ext>
            </a:extLst>
          </p:cNvPr>
          <p:cNvSpPr txBox="1"/>
          <p:nvPr/>
        </p:nvSpPr>
        <p:spPr>
          <a:xfrm>
            <a:off x="1900223" y="519871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00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7A6153-2A4A-7FC2-471D-2B97278FC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320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B2349-BEEB-CE08-D9D9-E54F09B87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61F3D47-3F84-4E16-6768-62586270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D581BB1-7568-1970-601C-87A05DCF6B7A}"/>
              </a:ext>
            </a:extLst>
          </p:cNvPr>
          <p:cNvSpPr txBox="1"/>
          <p:nvPr/>
        </p:nvSpPr>
        <p:spPr>
          <a:xfrm>
            <a:off x="668092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18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D922B9-AE0B-2915-1208-F71956400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3649" y="1262405"/>
            <a:ext cx="38481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054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49B1E-62C6-AC98-24A7-FE943ABFA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B6A2C4-C96C-4872-A971-EFD8A37AA7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69AA4CD-3431-4CCB-3762-863F5BDA97B3}"/>
              </a:ext>
            </a:extLst>
          </p:cNvPr>
          <p:cNvSpPr txBox="1"/>
          <p:nvPr/>
        </p:nvSpPr>
        <p:spPr>
          <a:xfrm>
            <a:off x="668092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18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384AEB-1CB8-C22A-DF19-47317D6AB0B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93649" y="1845885"/>
            <a:ext cx="3491829" cy="316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38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2813E-3BE0-DFB5-29E4-80E4064E85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BC0A578-134C-B4C5-62D4-F2EB37220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CC18C1-6A90-8E62-6756-707F6E31EE34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957BE8-FA56-0A9F-357E-9F7A412708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6588" y="1975094"/>
            <a:ext cx="3449344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1065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EBD42-5134-061C-938A-0FE7DFAA2C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F34EFFA-9CBB-2601-7C88-34A75BA906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046A68-F72F-66BF-6F43-D702B216B967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19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1834C5-AB09-7165-624F-0C2C12BE5D1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436588" y="1975094"/>
            <a:ext cx="3449344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8524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1D22C-0960-EF25-7458-01766113E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0B497C8-ECB7-2679-45B9-26109D0D4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AB5367-6A27-58AA-45B2-170806ABD081}"/>
              </a:ext>
            </a:extLst>
          </p:cNvPr>
          <p:cNvSpPr txBox="1"/>
          <p:nvPr/>
        </p:nvSpPr>
        <p:spPr>
          <a:xfrm>
            <a:off x="492369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8BEFB14-9626-836D-4B6C-3B92CCD71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808" y="1433855"/>
            <a:ext cx="38481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4550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D4B12-5539-21AB-7752-4A313021E5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9C3453-B096-7DAF-830D-B62CF64E72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8AAADC-7C51-AA51-86AD-2161288E8834}"/>
              </a:ext>
            </a:extLst>
          </p:cNvPr>
          <p:cNvSpPr txBox="1"/>
          <p:nvPr/>
        </p:nvSpPr>
        <p:spPr>
          <a:xfrm>
            <a:off x="492369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20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9A842B-0D6D-2A21-4785-A1C4A96EA3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376953" y="1914162"/>
            <a:ext cx="3594027" cy="302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332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74763-A8A1-76EB-5DB5-CB95AFD13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AC3BFD-78D4-FB0C-53A3-BDDEDA2D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7707"/>
            <a:ext cx="9905998" cy="897925"/>
          </a:xfrm>
        </p:spPr>
        <p:txBody>
          <a:bodyPr/>
          <a:lstStyle/>
          <a:p>
            <a:r>
              <a:rPr lang="fr-FR" dirty="0"/>
              <a:t>Python sait appliquer des conditions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5B2ED6A2-572A-57EE-121D-28B9D731E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987972"/>
            <a:ext cx="9905998" cy="5672321"/>
          </a:xfrm>
          <a:ln w="15875"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b="1" u="sng" cap="none" dirty="0">
                <a:solidFill>
                  <a:srgbClr val="FF0000"/>
                </a:solidFill>
              </a:rPr>
              <a:t>PRISE DE NOTE</a:t>
            </a:r>
            <a:endParaRPr lang="fr-FR" u="sng" cap="none" dirty="0"/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r>
              <a:rPr lang="fr-FR" dirty="0"/>
              <a:t>Pour tester qu’une certaine condition est réalisée et effectuer des instructions en fonction du résultat, on utilise un </a:t>
            </a:r>
            <a:r>
              <a:rPr lang="fr-FR" b="1" u="sng" dirty="0"/>
              <a:t>branchement conditionnel</a:t>
            </a:r>
            <a:r>
              <a:rPr lang="fr-FR" dirty="0"/>
              <a:t>.</a:t>
            </a:r>
            <a:endParaRPr lang="en-US" dirty="0"/>
          </a:p>
          <a:p>
            <a:pPr marL="0" indent="0">
              <a:buNone/>
            </a:pPr>
            <a:endParaRPr lang="fr-FR" sz="1100" cap="none" dirty="0"/>
          </a:p>
          <a:p>
            <a:pPr marL="0" indent="0">
              <a:buNone/>
            </a:pPr>
            <a:r>
              <a:rPr lang="fr-FR" dirty="0"/>
              <a:t>Pour comparer le contenu de deux variables, on utilise des opérateurs de comparaison</a:t>
            </a:r>
            <a:r>
              <a:rPr lang="fr-FR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-FR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Le résultat de la comparaison est une variable de type </a:t>
            </a:r>
            <a:r>
              <a:rPr lang="fr-FR" dirty="0" err="1"/>
              <a:t>bool</a:t>
            </a:r>
            <a:r>
              <a:rPr lang="fr-FR" dirty="0"/>
              <a:t>. (</a:t>
            </a:r>
            <a:r>
              <a:rPr lang="fr-FR" dirty="0" err="1"/>
              <a:t>True</a:t>
            </a:r>
            <a:r>
              <a:rPr lang="fr-FR" dirty="0"/>
              <a:t> ou False)</a:t>
            </a:r>
            <a:r>
              <a:rPr lang="en-US" dirty="0"/>
              <a:t> </a:t>
            </a:r>
            <a:endParaRPr lang="fr-FR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00D46A9-AF13-7E90-8E96-99AD13F183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551630"/>
              </p:ext>
            </p:extLst>
          </p:nvPr>
        </p:nvGraphicFramePr>
        <p:xfrm>
          <a:off x="2146853" y="4140442"/>
          <a:ext cx="7722705" cy="125650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42391">
                  <a:extLst>
                    <a:ext uri="{9D8B030D-6E8A-4147-A177-3AD203B41FA5}">
                      <a16:colId xmlns:a16="http://schemas.microsoft.com/office/drawing/2014/main" val="203558528"/>
                    </a:ext>
                  </a:extLst>
                </a:gridCol>
                <a:gridCol w="963473">
                  <a:extLst>
                    <a:ext uri="{9D8B030D-6E8A-4147-A177-3AD203B41FA5}">
                      <a16:colId xmlns:a16="http://schemas.microsoft.com/office/drawing/2014/main" val="2275081724"/>
                    </a:ext>
                  </a:extLst>
                </a:gridCol>
                <a:gridCol w="1102932">
                  <a:extLst>
                    <a:ext uri="{9D8B030D-6E8A-4147-A177-3AD203B41FA5}">
                      <a16:colId xmlns:a16="http://schemas.microsoft.com/office/drawing/2014/main" val="837596001"/>
                    </a:ext>
                  </a:extLst>
                </a:gridCol>
                <a:gridCol w="1102932">
                  <a:extLst>
                    <a:ext uri="{9D8B030D-6E8A-4147-A177-3AD203B41FA5}">
                      <a16:colId xmlns:a16="http://schemas.microsoft.com/office/drawing/2014/main" val="2072862933"/>
                    </a:ext>
                  </a:extLst>
                </a:gridCol>
                <a:gridCol w="1103659">
                  <a:extLst>
                    <a:ext uri="{9D8B030D-6E8A-4147-A177-3AD203B41FA5}">
                      <a16:colId xmlns:a16="http://schemas.microsoft.com/office/drawing/2014/main" val="955323355"/>
                    </a:ext>
                  </a:extLst>
                </a:gridCol>
                <a:gridCol w="1103659">
                  <a:extLst>
                    <a:ext uri="{9D8B030D-6E8A-4147-A177-3AD203B41FA5}">
                      <a16:colId xmlns:a16="http://schemas.microsoft.com/office/drawing/2014/main" val="2142124909"/>
                    </a:ext>
                  </a:extLst>
                </a:gridCol>
                <a:gridCol w="1103659">
                  <a:extLst>
                    <a:ext uri="{9D8B030D-6E8A-4147-A177-3AD203B41FA5}">
                      <a16:colId xmlns:a16="http://schemas.microsoft.com/office/drawing/2014/main" val="1093670573"/>
                    </a:ext>
                  </a:extLst>
                </a:gridCol>
              </a:tblGrid>
              <a:tr h="25130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Opérateur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a==b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a !=b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a&gt;=b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a&lt;=b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a&lt;b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a&gt;b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91442265"/>
                  </a:ext>
                </a:extLst>
              </a:tr>
              <a:tr h="100520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Signification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a est-il égale à b ?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a est-il différent de b ?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a est-il supérieur ou égal à b ?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a est-il inférieur ou égal à b ?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a est-il strictement inférieur à b ?</a:t>
                      </a:r>
                      <a:endParaRPr lang="en-US" sz="16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dirty="0">
                          <a:effectLst/>
                        </a:rPr>
                        <a:t>a est-il strictement supérieur à b ?</a:t>
                      </a:r>
                      <a:endParaRPr lang="en-US" sz="16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79264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977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D9D64E-1382-A8FC-4482-4B53EEA51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DFDABC7-C130-4294-F886-EA4D2DC4E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97707"/>
            <a:ext cx="9905998" cy="897925"/>
          </a:xfrm>
        </p:spPr>
        <p:txBody>
          <a:bodyPr/>
          <a:lstStyle/>
          <a:p>
            <a:r>
              <a:rPr lang="fr-FR" dirty="0"/>
              <a:t>Python sait appliquer des conditions</a:t>
            </a:r>
          </a:p>
        </p:txBody>
      </p:sp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49802909-D642-E0E4-F33E-6E530199C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987972"/>
            <a:ext cx="9905998" cy="5672321"/>
          </a:xfrm>
          <a:ln w="15875">
            <a:solidFill>
              <a:srgbClr val="FF0000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b="1" u="sng" cap="none" dirty="0">
                <a:solidFill>
                  <a:srgbClr val="FF0000"/>
                </a:solidFill>
              </a:rPr>
              <a:t>PRISE DE NOTE</a:t>
            </a:r>
            <a:endParaRPr lang="fr-FR" u="sng" cap="none" dirty="0"/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r>
              <a:rPr lang="fr-FR" cap="none" dirty="0"/>
              <a:t>Syntaxe:</a:t>
            </a:r>
          </a:p>
          <a:p>
            <a:pPr marL="0" indent="0">
              <a:buNone/>
            </a:pPr>
            <a:endParaRPr lang="fr-FR" cap="none" dirty="0"/>
          </a:p>
          <a:p>
            <a:pPr marL="0" indent="0">
              <a:buNone/>
            </a:pPr>
            <a:endParaRPr lang="fr-FR" cap="none" dirty="0"/>
          </a:p>
          <a:p>
            <a:endParaRPr lang="fr-FR" dirty="0"/>
          </a:p>
          <a:p>
            <a:r>
              <a:rPr lang="fr-FR" dirty="0"/>
              <a:t>« instruction1 » et 2 sont ce que l’on exécute si la condition est vraie; </a:t>
            </a:r>
          </a:p>
          <a:p>
            <a:r>
              <a:rPr lang="fr-FR" cap="none" dirty="0"/>
              <a:t>« instruction3 » et 4 sont ce que l’on exécut</a:t>
            </a:r>
            <a:r>
              <a:rPr lang="fr-FR" dirty="0"/>
              <a:t>e si elle est fausse (« </a:t>
            </a:r>
            <a:r>
              <a:rPr lang="fr-FR" dirty="0" err="1"/>
              <a:t>else</a:t>
            </a:r>
            <a:r>
              <a:rPr lang="fr-FR" dirty="0"/>
              <a:t> » = « sinon »).</a:t>
            </a:r>
          </a:p>
        </p:txBody>
      </p:sp>
      <p:sp>
        <p:nvSpPr>
          <p:cNvPr id="5" name="Zone de texte 11">
            <a:extLst>
              <a:ext uri="{FF2B5EF4-FFF2-40B4-BE49-F238E27FC236}">
                <a16:creationId xmlns:a16="http://schemas.microsoft.com/office/drawing/2014/main" id="{27E71098-BD6D-0635-E062-8CBE153D82F2}"/>
              </a:ext>
            </a:extLst>
          </p:cNvPr>
          <p:cNvSpPr txBox="1"/>
          <p:nvPr/>
        </p:nvSpPr>
        <p:spPr>
          <a:xfrm rot="19058989">
            <a:off x="3105473" y="2485287"/>
            <a:ext cx="2116350" cy="86955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fr-FR" sz="2000" b="1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Attention à l’indentation!!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1" name="Down Arrow 10">
            <a:extLst>
              <a:ext uri="{FF2B5EF4-FFF2-40B4-BE49-F238E27FC236}">
                <a16:creationId xmlns:a16="http://schemas.microsoft.com/office/drawing/2014/main" id="{81978C99-304D-3B05-D40C-D94EF1B850DB}"/>
              </a:ext>
            </a:extLst>
          </p:cNvPr>
          <p:cNvSpPr/>
          <p:nvPr/>
        </p:nvSpPr>
        <p:spPr>
          <a:xfrm rot="15885510">
            <a:off x="5144154" y="2304228"/>
            <a:ext cx="188843" cy="18164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10">
            <a:extLst>
              <a:ext uri="{FF2B5EF4-FFF2-40B4-BE49-F238E27FC236}">
                <a16:creationId xmlns:a16="http://schemas.microsoft.com/office/drawing/2014/main" id="{2A1EC8D1-0AB9-BDE8-8A6E-C6AC597B05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1" r="1"/>
          <a:stretch/>
        </p:blipFill>
        <p:spPr bwMode="auto">
          <a:xfrm>
            <a:off x="6235321" y="1747749"/>
            <a:ext cx="3576804" cy="210640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722967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EC357-451C-AE8F-2B17-8086C46D9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20A8210-AC79-F90E-586E-DB9E0D097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FE22B9-6AB7-6F5A-BD21-57EE836B1066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21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101D99-52B8-E448-5123-665339C1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65460" y="1975094"/>
            <a:ext cx="2591600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509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CA726-4CAA-52BA-9946-7073874D41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38073E4-85E6-B573-BCCA-A55D036BCA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C0E9411-F4B6-2CCF-CD6D-D770FC1443F8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21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CFC1C3-D916-4948-4682-3C396B5FFFF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65460" y="1975094"/>
            <a:ext cx="2591600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227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and blue text&#10;&#10;Description automatically generated">
            <a:extLst>
              <a:ext uri="{FF2B5EF4-FFF2-40B4-BE49-F238E27FC236}">
                <a16:creationId xmlns:a16="http://schemas.microsoft.com/office/drawing/2014/main" id="{A076552F-7045-9D47-6CC4-B3DB1F22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0352" y="317187"/>
            <a:ext cx="1803400" cy="774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2A9628-E301-8CCD-864B-9C88EFC03EB9}"/>
              </a:ext>
            </a:extLst>
          </p:cNvPr>
          <p:cNvSpPr txBox="1"/>
          <p:nvPr/>
        </p:nvSpPr>
        <p:spPr>
          <a:xfrm>
            <a:off x="6714795" y="558487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01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2B31C89-729B-9605-310C-5303CD693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0" y="1537013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226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17182-7EF4-F14B-FD4C-C1D2811B4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0F33860-2A4B-61FE-895A-74827FD04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089E9A-BFB1-14A4-9600-B4C6E11FF0E0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22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4C493C1-5B92-6D44-39D6-954F5397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1581" y="1975094"/>
            <a:ext cx="2379357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8768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55606-1BE9-7F95-97A9-9CAFB1E43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1E072A-5618-E1C5-B106-85328E7F930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837F92-0EA4-1667-E7FA-8C4535D5EF2E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22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1ADEB7-F568-E420-6E77-EB60FB48389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71581" y="1975094"/>
            <a:ext cx="2379357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263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AA27F-4CCD-1820-64D1-76C519E802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7763AF-33B8-4487-1820-EA7E677F3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D2F227-AEF4-ADC8-3909-5B9A8533D676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23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76595-6356-BD0C-60F2-421B11AAC6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9140" y="1975094"/>
            <a:ext cx="2264240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632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6AB66-2BE9-CB89-76BA-F5EC6CBC1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4E8F15C-3A50-E6BC-D5DA-DD8CAEA57E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C019D65-1104-4F46-5C0D-47B100AA0C51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23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89CE10-72BD-CA17-7408-BB3025046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029140" y="1975094"/>
            <a:ext cx="2264240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8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F3C66-DE9F-EF82-9A9A-A669B8061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E86BB6E-0885-F56F-E31E-C4B6F5C3C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30F4D3-55B2-A804-0787-F19D1E9B8D51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24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FC208-4CE9-4DE5-A294-01107AB548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38099" y="1975094"/>
            <a:ext cx="3246321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854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78E9F-CDA0-F28A-0AD7-4377253CA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E4CF89-FB82-C271-B39E-CF19BDEB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F2C244-73B2-1E3F-7D9B-E48787FCE776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24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07E501-E755-0CBD-1B00-041AEBE3C1E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38099" y="1975094"/>
            <a:ext cx="3246321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97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92BF03-7324-2F05-C3B4-E7F197643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5480376-DCB4-E3FF-F4B1-F16A091E8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740280-CAA6-A32D-29C2-EA2AF56877D0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25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D7F197-D54E-7890-5BE9-22CCAD9AD3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57953" y="1975094"/>
            <a:ext cx="3206613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6247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AC946-94ED-BDDF-7EA9-97AF0A6A4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C4EBF1-60D3-2F83-CC80-1014DE9B97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733084-CD8E-0937-73E7-F9725F63C685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25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9C0F0A-7985-32D1-822F-9972AEC870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57953" y="1975094"/>
            <a:ext cx="3206613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642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B1E4C-FA54-231B-2F16-FCD8EA7A95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BABE46-A653-DE68-38BB-2605A8143331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26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972A66-015D-CFCB-58DB-0E257C2372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71030" y="1975094"/>
            <a:ext cx="2980458" cy="2905321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57D5843-D788-F02A-694C-318B579FA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64690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2F42D-E370-F141-4BC6-97D7C5937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DDF450-E67B-9645-8639-5915B2F760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1CE9CCA-AD3B-A13B-8A21-C6BB62EA8FB0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26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05D1C-D104-C234-D378-4CA386A5BA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71030" y="1975094"/>
            <a:ext cx="2980458" cy="2905321"/>
          </a:xfrm>
          <a:prstGeom prst="rect">
            <a:avLst/>
          </a:prstGeom>
        </p:spPr>
      </p:pic>
      <p:sp>
        <p:nvSpPr>
          <p:cNvPr id="2" name="Espace réservé du contenu 2">
            <a:extLst>
              <a:ext uri="{FF2B5EF4-FFF2-40B4-BE49-F238E27FC236}">
                <a16:creationId xmlns:a16="http://schemas.microsoft.com/office/drawing/2014/main" id="{CB623D8B-25F7-B260-08AA-E55018F733E8}"/>
              </a:ext>
            </a:extLst>
          </p:cNvPr>
          <p:cNvSpPr txBox="1">
            <a:spLocks/>
          </p:cNvSpPr>
          <p:nvPr/>
        </p:nvSpPr>
        <p:spPr>
          <a:xfrm>
            <a:off x="-190047" y="462387"/>
            <a:ext cx="4941335" cy="442074"/>
          </a:xfrm>
          <a:prstGeom prst="rect">
            <a:avLst/>
          </a:prstGeom>
          <a:ln w="15875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i="1" dirty="0"/>
              <a:t>Multiples réponses possibles…</a:t>
            </a:r>
          </a:p>
        </p:txBody>
      </p:sp>
    </p:spTree>
    <p:extLst>
      <p:ext uri="{BB962C8B-B14F-4D97-AF65-F5344CB8AC3E}">
        <p14:creationId xmlns:p14="http://schemas.microsoft.com/office/powerpoint/2010/main" val="361967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B56705-B4D5-FB0B-D2AF-85B675850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589BBDD-8B2A-B68A-35C2-CB1A1411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DED24271-2474-AFC6-54BB-309D9726BDDC}"/>
              </a:ext>
            </a:extLst>
          </p:cNvPr>
          <p:cNvGrpSpPr/>
          <p:nvPr/>
        </p:nvGrpSpPr>
        <p:grpSpPr>
          <a:xfrm>
            <a:off x="1229237" y="2773109"/>
            <a:ext cx="2598532" cy="774700"/>
            <a:chOff x="6606400" y="1567788"/>
            <a:chExt cx="2598532" cy="7747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377BDF6-7FA3-FF6C-6AC9-4B48BCDDE165}"/>
                </a:ext>
              </a:extLst>
            </p:cNvPr>
            <p:cNvSpPr txBox="1"/>
            <p:nvPr/>
          </p:nvSpPr>
          <p:spPr>
            <a:xfrm>
              <a:off x="6606400" y="1770472"/>
              <a:ext cx="725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02 </a:t>
              </a:r>
              <a:r>
                <a:rPr lang="en-US" b="1" dirty="0">
                  <a:solidFill>
                    <a:srgbClr val="FF0000"/>
                  </a:solidFill>
                  <a:sym typeface="Wingdings" pitchFamily="2" charset="2"/>
                </a:rPr>
                <a:t>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 descr="A close-up of a black and blue text&#10;&#10;Description automatically generated">
              <a:extLst>
                <a:ext uri="{FF2B5EF4-FFF2-40B4-BE49-F238E27FC236}">
                  <a16:creationId xmlns:a16="http://schemas.microsoft.com/office/drawing/2014/main" id="{37B4184C-E621-C0F2-3191-DC68365D75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1532" y="1567788"/>
              <a:ext cx="1803400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0287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7AA48-565B-7295-514B-B4A3F3154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EF89A34-0AEA-584E-6FBB-8D32189E40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9A6811-9631-B4E9-1B78-288E159E37F7}"/>
              </a:ext>
            </a:extLst>
          </p:cNvPr>
          <p:cNvSpPr txBox="1"/>
          <p:nvPr/>
        </p:nvSpPr>
        <p:spPr>
          <a:xfrm>
            <a:off x="495575" y="3173515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27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A4EC2C-CB2E-C197-5510-3CF94BADE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132" y="1598955"/>
            <a:ext cx="42037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800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4242D-A8F6-D30D-7DC6-C1F6ADCED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ADAD3B-F27A-EC77-F34D-F1232C294C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A9527D-7855-AA06-5B68-E6455ABF4E8A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27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9FD0A0-28E3-21A7-FDA6-EF8069D538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57953" y="2179543"/>
            <a:ext cx="3206613" cy="2496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8142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35726-A892-00B7-89DE-8D07303AA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2866B6E-70B0-4410-98E9-461B5D7A7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B57D5F-55CF-6D7A-5AC0-1FDD4E242AA1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28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D733A4-7FE5-EA8D-3D76-B08B14459C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4194" y="1975094"/>
            <a:ext cx="3074131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372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0F9447-81F0-390A-14F9-9DFDED6FC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706EF4-6706-92A8-0A64-82F5E3FD33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835C7A-F9CC-4B3A-07DA-4ACB83849550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28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8F005F-2AE5-C457-9CD6-C31568EDFD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24194" y="1975094"/>
            <a:ext cx="3074131" cy="290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44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EADE-E2BF-6D37-F74F-A30039DB1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645ACBD-8B38-FADE-F846-649A1AA02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10DDEF-EF47-82FB-1F05-9B3A4ABF1FDD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29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3BBA5E-335B-0348-8274-0234C095306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57953" y="1975094"/>
            <a:ext cx="3206613" cy="29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198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06C26-A4AA-D0EC-B9E5-C1632DC730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F4BF478-4756-4432-D5DF-75BE82D92A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B1089A-97FF-C47D-0499-9D5C0CBB2FF7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29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91BDB-93C6-58D7-6358-41A0734874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57953" y="1975094"/>
            <a:ext cx="3206613" cy="29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000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38936-BE2A-8826-5FD5-75E1C28A5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72A5BD2-C658-948F-7AB2-C0D69432F4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D73ADC-418F-3530-B39D-8130B6626721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30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0CD64A-F4AB-547B-5D7B-8BC168A6A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339" y="1287805"/>
            <a:ext cx="28956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945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69730-F8BD-05E4-8431-35C7FFC4B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333352-C84C-CBD0-F0C5-A6F16C6F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660F59-9342-4482-F6F0-ABF0BCA0D96D}"/>
              </a:ext>
            </a:extLst>
          </p:cNvPr>
          <p:cNvSpPr txBox="1"/>
          <p:nvPr/>
        </p:nvSpPr>
        <p:spPr>
          <a:xfrm>
            <a:off x="711031" y="3243089"/>
            <a:ext cx="725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30 </a:t>
            </a:r>
            <a:r>
              <a:rPr lang="en-US" b="1" dirty="0">
                <a:solidFill>
                  <a:srgbClr val="FF0000"/>
                </a:solidFill>
                <a:sym typeface="Wingdings" pitchFamily="2" charset="2"/>
              </a:rPr>
              <a:t>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7085F9-1871-4E0E-E5CA-8DDF21F1A50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57953" y="1975094"/>
            <a:ext cx="3206613" cy="29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703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67AD9-AC1F-CA43-FCE6-DD7369ADE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625348-A923-A331-BE6C-31F42F2C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B0D681C-9FAE-08F8-EFAF-2228C644E94F}"/>
              </a:ext>
            </a:extLst>
          </p:cNvPr>
          <p:cNvGrpSpPr/>
          <p:nvPr/>
        </p:nvGrpSpPr>
        <p:grpSpPr>
          <a:xfrm>
            <a:off x="1229237" y="2773109"/>
            <a:ext cx="2598532" cy="774700"/>
            <a:chOff x="6606400" y="1567788"/>
            <a:chExt cx="2598532" cy="7747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F4E620-0DAA-D831-3F1B-2D6CA447B40B}"/>
                </a:ext>
              </a:extLst>
            </p:cNvPr>
            <p:cNvSpPr txBox="1"/>
            <p:nvPr/>
          </p:nvSpPr>
          <p:spPr>
            <a:xfrm>
              <a:off x="6606400" y="1770472"/>
              <a:ext cx="725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02 </a:t>
              </a:r>
              <a:r>
                <a:rPr lang="en-US" b="1" dirty="0">
                  <a:solidFill>
                    <a:srgbClr val="FF0000"/>
                  </a:solidFill>
                  <a:sym typeface="Wingdings" pitchFamily="2" charset="2"/>
                </a:rPr>
                <a:t>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7" name="Picture 6" descr="A close-up of a black and blue text&#10;&#10;Description automatically generated">
              <a:extLst>
                <a:ext uri="{FF2B5EF4-FFF2-40B4-BE49-F238E27FC236}">
                  <a16:creationId xmlns:a16="http://schemas.microsoft.com/office/drawing/2014/main" id="{37BC7B1D-5F7C-C173-5085-04A66C3A0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1532" y="1567788"/>
              <a:ext cx="1803400" cy="774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4403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0FC98-586D-1082-FD4C-6EE7A5CB82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E13BC9F-4A16-DBD9-FF70-A67E5FEDE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AE48677-293B-61EA-5965-EE344F05CC22}"/>
              </a:ext>
            </a:extLst>
          </p:cNvPr>
          <p:cNvGrpSpPr/>
          <p:nvPr/>
        </p:nvGrpSpPr>
        <p:grpSpPr>
          <a:xfrm>
            <a:off x="1498075" y="2919756"/>
            <a:ext cx="2598533" cy="1016000"/>
            <a:chOff x="6606399" y="2831548"/>
            <a:chExt cx="2598533" cy="101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FA8F62B-990D-C8F8-C4D2-180A4A54282E}"/>
                </a:ext>
              </a:extLst>
            </p:cNvPr>
            <p:cNvSpPr txBox="1"/>
            <p:nvPr/>
          </p:nvSpPr>
          <p:spPr>
            <a:xfrm>
              <a:off x="6606399" y="3154882"/>
              <a:ext cx="725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03 </a:t>
              </a:r>
              <a:r>
                <a:rPr lang="en-US" b="1" dirty="0">
                  <a:solidFill>
                    <a:srgbClr val="FF0000"/>
                  </a:solidFill>
                  <a:sym typeface="Wingdings" pitchFamily="2" charset="2"/>
                </a:rPr>
                <a:t>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10" descr="A black text with blue and black letters&#10;&#10;Description automatically generated">
              <a:extLst>
                <a:ext uri="{FF2B5EF4-FFF2-40B4-BE49-F238E27FC236}">
                  <a16:creationId xmlns:a16="http://schemas.microsoft.com/office/drawing/2014/main" id="{568BABC8-CCB7-2DAF-9ED0-5D2A79F3D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1532" y="2831548"/>
              <a:ext cx="1803400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205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FD038-188E-63B1-CB50-D791F2691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DCBE35-A713-C348-C220-BEA08885A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85791" y="302314"/>
            <a:ext cx="6250885" cy="6250885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1359E8A-032A-5F86-F1F8-432FB0ACB778}"/>
              </a:ext>
            </a:extLst>
          </p:cNvPr>
          <p:cNvGrpSpPr/>
          <p:nvPr/>
        </p:nvGrpSpPr>
        <p:grpSpPr>
          <a:xfrm>
            <a:off x="1498075" y="2919756"/>
            <a:ext cx="2598533" cy="1016000"/>
            <a:chOff x="6606399" y="2831548"/>
            <a:chExt cx="2598533" cy="101600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5A9394-59B8-1C62-398C-DDB63A75070C}"/>
                </a:ext>
              </a:extLst>
            </p:cNvPr>
            <p:cNvSpPr txBox="1"/>
            <p:nvPr/>
          </p:nvSpPr>
          <p:spPr>
            <a:xfrm>
              <a:off x="6606399" y="3154882"/>
              <a:ext cx="7255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03 </a:t>
              </a:r>
              <a:r>
                <a:rPr lang="en-US" b="1" dirty="0">
                  <a:solidFill>
                    <a:srgbClr val="FF0000"/>
                  </a:solidFill>
                  <a:sym typeface="Wingdings" pitchFamily="2" charset="2"/>
                </a:rPr>
                <a:t>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pic>
          <p:nvPicPr>
            <p:cNvPr id="11" name="Picture 10" descr="A black text with blue and black letters&#10;&#10;Description automatically generated">
              <a:extLst>
                <a:ext uri="{FF2B5EF4-FFF2-40B4-BE49-F238E27FC236}">
                  <a16:creationId xmlns:a16="http://schemas.microsoft.com/office/drawing/2014/main" id="{950FE2D2-02F8-389E-3A0E-548D5A334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1532" y="2831548"/>
              <a:ext cx="1803400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92019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467</Words>
  <Application>Microsoft Macintosh PowerPoint</Application>
  <PresentationFormat>Widescreen</PresentationFormat>
  <Paragraphs>131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Times New Roman</vt:lpstr>
      <vt:lpstr>Wingdings</vt:lpstr>
      <vt:lpstr>Office Theme</vt:lpstr>
      <vt:lpstr>Python Suite ~ Activité « Alien 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sait Calculer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sait répéter des opérations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sait appliquer des conditions</vt:lpstr>
      <vt:lpstr>Python sait appliquer des conditions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 Biver</dc:creator>
  <cp:lastModifiedBy>Marc Biver</cp:lastModifiedBy>
  <cp:revision>9</cp:revision>
  <dcterms:created xsi:type="dcterms:W3CDTF">2024-01-28T21:55:11Z</dcterms:created>
  <dcterms:modified xsi:type="dcterms:W3CDTF">2024-01-29T12:19:50Z</dcterms:modified>
</cp:coreProperties>
</file>